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34"/>
  </p:normalViewPr>
  <p:slideViewPr>
    <p:cSldViewPr snapToGrid="0" snapToObjects="1">
      <p:cViewPr varScale="1">
        <p:scale>
          <a:sx n="111" d="100"/>
          <a:sy n="111" d="100"/>
        </p:scale>
        <p:origin x="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dirty="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6/16/22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dirty="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dirty="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dirty="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dirty="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dirty="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dirty="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dirty="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dirty="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dirty="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dirty="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dirty="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dirty="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6/16/22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1" name="Group 8">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2" name="Rectangle 9">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Subtitle 2">
            <a:extLst>
              <a:ext uri="{FF2B5EF4-FFF2-40B4-BE49-F238E27FC236}">
                <a16:creationId xmlns:a16="http://schemas.microsoft.com/office/drawing/2014/main" id="{D6F3373F-76BD-E6A8-A19F-04BE5C69336F}"/>
              </a:ext>
            </a:extLst>
          </p:cNvPr>
          <p:cNvSpPr>
            <a:spLocks noGrp="1"/>
          </p:cNvSpPr>
          <p:nvPr>
            <p:ph type="subTitle" idx="1"/>
          </p:nvPr>
        </p:nvSpPr>
        <p:spPr>
          <a:xfrm>
            <a:off x="7515931" y="2176464"/>
            <a:ext cx="4671305" cy="1716088"/>
          </a:xfrm>
        </p:spPr>
        <p:txBody>
          <a:bodyPr>
            <a:noAutofit/>
          </a:bodyPr>
          <a:lstStyle/>
          <a:p>
            <a:r>
              <a:rPr lang="en-AU" sz="3200" b="1">
                <a:latin typeface="Calibri" panose="020F0502020204030204" pitchFamily="34" charset="0"/>
                <a:cs typeface="Calibri" panose="020F0502020204030204" pitchFamily="34" charset="0"/>
              </a:rPr>
              <a:t>Forecasting sales for The Officebox department store</a:t>
            </a:r>
            <a:endParaRPr lang="en-AU" sz="32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BEF0C9-8117-7319-247A-CA84EB8FA7BE}"/>
              </a:ext>
            </a:extLst>
          </p:cNvPr>
          <p:cNvPicPr>
            <a:picLocks noChangeAspect="1"/>
          </p:cNvPicPr>
          <p:nvPr/>
        </p:nvPicPr>
        <p:blipFill rotWithShape="1">
          <a:blip r:embed="rId4"/>
          <a:srcRect l="12131" r="9616" b="1"/>
          <a:stretch/>
        </p:blipFill>
        <p:spPr>
          <a:xfrm>
            <a:off x="-52000" y="3306"/>
            <a:ext cx="7558541" cy="6857990"/>
          </a:xfrm>
          <a:prstGeom prst="rect">
            <a:avLst/>
          </a:prstGeom>
        </p:spPr>
      </p:pic>
      <p:grpSp>
        <p:nvGrpSpPr>
          <p:cNvPr id="93" name="Group 12">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4"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5"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3"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5"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48" name="Group 68">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9"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6" name="TextBox 5">
            <a:extLst>
              <a:ext uri="{FF2B5EF4-FFF2-40B4-BE49-F238E27FC236}">
                <a16:creationId xmlns:a16="http://schemas.microsoft.com/office/drawing/2014/main" id="{B05EDED6-53B7-C233-351F-D4576CC4BE68}"/>
              </a:ext>
            </a:extLst>
          </p:cNvPr>
          <p:cNvSpPr txBox="1"/>
          <p:nvPr/>
        </p:nvSpPr>
        <p:spPr>
          <a:xfrm>
            <a:off x="7686067" y="6369051"/>
            <a:ext cx="2395959" cy="369332"/>
          </a:xfrm>
          <a:prstGeom prst="rect">
            <a:avLst/>
          </a:prstGeom>
          <a:noFill/>
        </p:spPr>
        <p:txBody>
          <a:bodyPr wrap="square" rtlCol="0">
            <a:spAutoFit/>
          </a:bodyPr>
          <a:lstStyle/>
          <a:p>
            <a:r>
              <a:rPr lang="en-US"/>
              <a:t>Faiyaz Bhanji</a:t>
            </a:r>
          </a:p>
        </p:txBody>
      </p:sp>
      <p:sp>
        <p:nvSpPr>
          <p:cNvPr id="2" name="TextBox 1">
            <a:extLst>
              <a:ext uri="{FF2B5EF4-FFF2-40B4-BE49-F238E27FC236}">
                <a16:creationId xmlns:a16="http://schemas.microsoft.com/office/drawing/2014/main" id="{3243220E-7D1D-8EB3-D7E9-A7B367179C2D}"/>
              </a:ext>
            </a:extLst>
          </p:cNvPr>
          <p:cNvSpPr txBox="1"/>
          <p:nvPr/>
        </p:nvSpPr>
        <p:spPr>
          <a:xfrm>
            <a:off x="7520828" y="61724"/>
            <a:ext cx="4409235" cy="369332"/>
          </a:xfrm>
          <a:prstGeom prst="rect">
            <a:avLst/>
          </a:prstGeom>
          <a:noFill/>
        </p:spPr>
        <p:txBody>
          <a:bodyPr wrap="square" rtlCol="0">
            <a:spAutoFit/>
          </a:bodyPr>
          <a:lstStyle/>
          <a:p>
            <a:r>
              <a:rPr lang="en-US"/>
              <a:t>Mini Project 2      Time series Forecasting</a:t>
            </a:r>
          </a:p>
        </p:txBody>
      </p:sp>
    </p:spTree>
    <p:extLst>
      <p:ext uri="{BB962C8B-B14F-4D97-AF65-F5344CB8AC3E}">
        <p14:creationId xmlns:p14="http://schemas.microsoft.com/office/powerpoint/2010/main" val="253333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08609-745A-D337-2F6C-B5591C03C54C}"/>
              </a:ext>
            </a:extLst>
          </p:cNvPr>
          <p:cNvSpPr txBox="1"/>
          <p:nvPr/>
        </p:nvSpPr>
        <p:spPr>
          <a:xfrm>
            <a:off x="1161143" y="145144"/>
            <a:ext cx="7910286" cy="400110"/>
          </a:xfrm>
          <a:prstGeom prst="rect">
            <a:avLst/>
          </a:prstGeom>
          <a:noFill/>
        </p:spPr>
        <p:txBody>
          <a:bodyPr wrap="square" rtlCol="0">
            <a:spAutoFit/>
          </a:bodyPr>
          <a:lstStyle/>
          <a:p>
            <a:r>
              <a:rPr lang="en-US" sz="2000" b="1">
                <a:solidFill>
                  <a:schemeClr val="bg1"/>
                </a:solidFill>
                <a:latin typeface="Calibri" panose="020F0502020204030204" pitchFamily="34" charset="0"/>
                <a:cs typeface="Calibri" panose="020F0502020204030204" pitchFamily="34" charset="0"/>
              </a:rPr>
              <a:t>Forecasting into the future;  What the future holds for Office Supplies</a:t>
            </a:r>
          </a:p>
        </p:txBody>
      </p:sp>
      <p:pic>
        <p:nvPicPr>
          <p:cNvPr id="3" name="Picture 2" descr="A picture containing chart&#10;&#10;Description automatically generated">
            <a:extLst>
              <a:ext uri="{FF2B5EF4-FFF2-40B4-BE49-F238E27FC236}">
                <a16:creationId xmlns:a16="http://schemas.microsoft.com/office/drawing/2014/main" id="{A507F80F-ADB3-B64A-E827-1BABE82ECEE6}"/>
              </a:ext>
            </a:extLst>
          </p:cNvPr>
          <p:cNvPicPr>
            <a:picLocks noChangeAspect="1"/>
          </p:cNvPicPr>
          <p:nvPr/>
        </p:nvPicPr>
        <p:blipFill>
          <a:blip r:embed="rId2"/>
          <a:stretch>
            <a:fillRect/>
          </a:stretch>
        </p:blipFill>
        <p:spPr>
          <a:xfrm>
            <a:off x="1214665" y="692875"/>
            <a:ext cx="9743622" cy="3748495"/>
          </a:xfrm>
          <a:prstGeom prst="rect">
            <a:avLst/>
          </a:prstGeom>
        </p:spPr>
      </p:pic>
      <p:sp>
        <p:nvSpPr>
          <p:cNvPr id="5" name="TextBox 4">
            <a:extLst>
              <a:ext uri="{FF2B5EF4-FFF2-40B4-BE49-F238E27FC236}">
                <a16:creationId xmlns:a16="http://schemas.microsoft.com/office/drawing/2014/main" id="{94619937-59B5-DD90-C572-8ADEE9587332}"/>
              </a:ext>
            </a:extLst>
          </p:cNvPr>
          <p:cNvSpPr txBox="1"/>
          <p:nvPr/>
        </p:nvSpPr>
        <p:spPr>
          <a:xfrm>
            <a:off x="1161143" y="4588991"/>
            <a:ext cx="9797144" cy="1938992"/>
          </a:xfrm>
          <a:prstGeom prst="rect">
            <a:avLst/>
          </a:prstGeom>
          <a:noFill/>
        </p:spPr>
        <p:txBody>
          <a:bodyPr wrap="square">
            <a:spAutoFit/>
          </a:bodyPr>
          <a:lstStyle/>
          <a:p>
            <a:pPr algn="just"/>
            <a:r>
              <a:rPr lang="en-AU" sz="2000">
                <a:effectLst/>
                <a:latin typeface="Calibri" panose="020F0502020204030204" pitchFamily="34" charset="0"/>
                <a:ea typeface="Calibri" panose="020F0502020204030204" pitchFamily="34" charset="0"/>
                <a:cs typeface="Times New Roman" panose="02020603050405020304" pitchFamily="18" charset="0"/>
              </a:rPr>
              <a:t>This is the forecast for office supplies from 2018 - 2025</a:t>
            </a:r>
          </a:p>
          <a:p>
            <a:pPr algn="just"/>
            <a:r>
              <a:rPr lang="en-AU" sz="2000">
                <a:effectLst/>
                <a:latin typeface="Calibri" panose="020F0502020204030204" pitchFamily="34" charset="0"/>
                <a:ea typeface="Calibri" panose="020F0502020204030204" pitchFamily="34" charset="0"/>
                <a:cs typeface="Times New Roman" panose="02020603050405020304" pitchFamily="18" charset="0"/>
              </a:rPr>
              <a:t>The orange plot shows the predicted values for each month and the blue is showing the actual sales</a:t>
            </a:r>
          </a:p>
          <a:p>
            <a:pPr algn="just"/>
            <a:r>
              <a:rPr lang="en-AU" sz="2000">
                <a:effectLst/>
                <a:latin typeface="Calibri" panose="020F0502020204030204" pitchFamily="34" charset="0"/>
                <a:ea typeface="Calibri" panose="020F0502020204030204" pitchFamily="34" charset="0"/>
                <a:cs typeface="Times New Roman" panose="02020603050405020304" pitchFamily="18" charset="0"/>
              </a:rPr>
              <a:t>The grey area represents the 95% confidence interval. This means we are 95% confident the actual sales will fall within this range.  As with real life the further into the future we predict the less confidence we’ll have in our prediction</a:t>
            </a:r>
          </a:p>
        </p:txBody>
      </p:sp>
    </p:spTree>
    <p:extLst>
      <p:ext uri="{BB962C8B-B14F-4D97-AF65-F5344CB8AC3E}">
        <p14:creationId xmlns:p14="http://schemas.microsoft.com/office/powerpoint/2010/main" val="62012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5EFE7-C26B-D573-3C77-B5D5AF560FCD}"/>
              </a:ext>
            </a:extLst>
          </p:cNvPr>
          <p:cNvPicPr>
            <a:picLocks noChangeAspect="1"/>
          </p:cNvPicPr>
          <p:nvPr/>
        </p:nvPicPr>
        <p:blipFill>
          <a:blip r:embed="rId2"/>
          <a:stretch>
            <a:fillRect/>
          </a:stretch>
        </p:blipFill>
        <p:spPr>
          <a:xfrm>
            <a:off x="1005115" y="1004565"/>
            <a:ext cx="9525907" cy="3665537"/>
          </a:xfrm>
          <a:prstGeom prst="rect">
            <a:avLst/>
          </a:prstGeom>
        </p:spPr>
      </p:pic>
      <p:sp>
        <p:nvSpPr>
          <p:cNvPr id="4" name="TextBox 3">
            <a:extLst>
              <a:ext uri="{FF2B5EF4-FFF2-40B4-BE49-F238E27FC236}">
                <a16:creationId xmlns:a16="http://schemas.microsoft.com/office/drawing/2014/main" id="{F9AEB864-8C32-5EBA-0AE8-EA019C9505CC}"/>
              </a:ext>
            </a:extLst>
          </p:cNvPr>
          <p:cNvSpPr txBox="1"/>
          <p:nvPr/>
        </p:nvSpPr>
        <p:spPr>
          <a:xfrm>
            <a:off x="1005115" y="4899328"/>
            <a:ext cx="9837056" cy="1231106"/>
          </a:xfrm>
          <a:prstGeom prst="rect">
            <a:avLst/>
          </a:prstGeom>
          <a:noFill/>
        </p:spPr>
        <p:txBody>
          <a:bodyPr wrap="square">
            <a:spAutoFit/>
          </a:bodyPr>
          <a:lstStyle/>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We joined the forecasts for both the categories and came up </a:t>
            </a:r>
            <a:r>
              <a:rPr lang="en-AU" sz="2000">
                <a:effectLst/>
                <a:latin typeface="Calibri" panose="020F0502020204030204" pitchFamily="34" charset="0"/>
                <a:ea typeface="Calibri" panose="020F0502020204030204" pitchFamily="34" charset="0"/>
                <a:cs typeface="Times New Roman" panose="02020603050405020304" pitchFamily="18" charset="0"/>
              </a:rPr>
              <a:t>with</a:t>
            </a:r>
            <a:r>
              <a:rPr lang="en-AU" sz="1800">
                <a:effectLst/>
                <a:latin typeface="Calibri" panose="020F0502020204030204" pitchFamily="34" charset="0"/>
                <a:ea typeface="Calibri" panose="020F0502020204030204" pitchFamily="34" charset="0"/>
                <a:cs typeface="Times New Roman" panose="02020603050405020304" pitchFamily="18" charset="0"/>
              </a:rPr>
              <a:t> this.  </a:t>
            </a: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The orange line is showing the results of the furniture category from 2018 to 2025 and the blue for furniture.</a:t>
            </a: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Both have an upward trend and both have a similar seasonal pattern.</a:t>
            </a:r>
          </a:p>
        </p:txBody>
      </p:sp>
      <p:sp>
        <p:nvSpPr>
          <p:cNvPr id="5" name="TextBox 4">
            <a:extLst>
              <a:ext uri="{FF2B5EF4-FFF2-40B4-BE49-F238E27FC236}">
                <a16:creationId xmlns:a16="http://schemas.microsoft.com/office/drawing/2014/main" id="{B245D909-1097-2176-B2C2-C274C3F35414}"/>
              </a:ext>
            </a:extLst>
          </p:cNvPr>
          <p:cNvSpPr txBox="1"/>
          <p:nvPr/>
        </p:nvSpPr>
        <p:spPr>
          <a:xfrm>
            <a:off x="1005115" y="246738"/>
            <a:ext cx="6168572" cy="400110"/>
          </a:xfrm>
          <a:prstGeom prst="rect">
            <a:avLst/>
          </a:prstGeom>
          <a:noFill/>
        </p:spPr>
        <p:txBody>
          <a:bodyPr wrap="square" rtlCol="0">
            <a:spAutoFit/>
          </a:bodyPr>
          <a:lstStyle/>
          <a:p>
            <a:r>
              <a:rPr lang="en-US" sz="2000" b="1">
                <a:solidFill>
                  <a:schemeClr val="bg1"/>
                </a:solidFill>
                <a:latin typeface="Calibri" panose="020F0502020204030204" pitchFamily="34" charset="0"/>
                <a:cs typeface="Calibri" panose="020F0502020204030204" pitchFamily="34" charset="0"/>
              </a:rPr>
              <a:t>Office Supplies Vs Furniture 2018 - 2025</a:t>
            </a:r>
          </a:p>
        </p:txBody>
      </p:sp>
    </p:spTree>
    <p:extLst>
      <p:ext uri="{BB962C8B-B14F-4D97-AF65-F5344CB8AC3E}">
        <p14:creationId xmlns:p14="http://schemas.microsoft.com/office/powerpoint/2010/main" val="78338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2" name="Group 5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a:extLst>
              <a:ext uri="{FF2B5EF4-FFF2-40B4-BE49-F238E27FC236}">
                <a16:creationId xmlns:a16="http://schemas.microsoft.com/office/drawing/2014/main" id="{E86FB6AC-57E5-0804-7A38-06A7D3151D6B}"/>
              </a:ext>
            </a:extLst>
          </p:cNvPr>
          <p:cNvPicPr>
            <a:picLocks noChangeAspect="1"/>
          </p:cNvPicPr>
          <p:nvPr/>
        </p:nvPicPr>
        <p:blipFill rotWithShape="1">
          <a:blip r:embed="rId4"/>
          <a:srcRect l="10165" r="20399" b="-1"/>
          <a:stretch/>
        </p:blipFill>
        <p:spPr>
          <a:xfrm>
            <a:off x="-5597" y="10"/>
            <a:ext cx="7558541" cy="6857990"/>
          </a:xfrm>
          <a:prstGeom prst="rect">
            <a:avLst/>
          </a:prstGeom>
        </p:spPr>
      </p:pic>
      <p:grpSp>
        <p:nvGrpSpPr>
          <p:cNvPr id="56" name="Group 5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Rectangle 5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Rectangle 8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Rectangle 9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6F98AC51-032D-6214-0F0B-5C1359D43732}"/>
              </a:ext>
            </a:extLst>
          </p:cNvPr>
          <p:cNvSpPr txBox="1"/>
          <p:nvPr/>
        </p:nvSpPr>
        <p:spPr>
          <a:xfrm>
            <a:off x="7559295" y="696679"/>
            <a:ext cx="4599368" cy="5558972"/>
          </a:xfrm>
          <a:prstGeom prst="rect">
            <a:avLst/>
          </a:prstGeom>
        </p:spPr>
        <p:txBody>
          <a:bodyPr vert="horz" lIns="91440" tIns="45720" rIns="91440" bIns="45720" rtlCol="0">
            <a:normAutofit fontScale="92500" lnSpcReduction="20000"/>
          </a:bodyPr>
          <a:lstStyle/>
          <a:p>
            <a:pPr defTabSz="914400">
              <a:lnSpc>
                <a:spcPct val="110000"/>
              </a:lnSpc>
              <a:buSzPct val="125000"/>
            </a:pPr>
            <a:endParaRPr lang="en-US" sz="1500">
              <a:effectLst/>
            </a:endParaRPr>
          </a:p>
          <a:p>
            <a:pPr marL="342900" lvl="0" indent="-228600" defTabSz="914400">
              <a:lnSpc>
                <a:spcPct val="110000"/>
              </a:lnSpc>
              <a:buSzPct val="125000"/>
              <a:buFont typeface="Arial" panose="020B0604020202020204" pitchFamily="34" charset="0"/>
              <a:buChar char="•"/>
            </a:pPr>
            <a:r>
              <a:rPr lang="en-US" sz="2000">
                <a:latin typeface="Calibri" panose="020F0502020204030204" pitchFamily="34" charset="0"/>
                <a:cs typeface="Calibri" panose="020F0502020204030204" pitchFamily="34" charset="0"/>
              </a:rPr>
              <a:t>How you will incorporate this model into your planning strategies</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What aspects of the business can be improved .  Forecasting can indicate when best to hold promotions and sales</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Workfore can be adjusted based on forecasting results. Less staff quiet time, more staff during busy time</a:t>
            </a:r>
          </a:p>
          <a:p>
            <a:pPr marL="342900" lvl="0" indent="-228600" defTabSz="914400">
              <a:lnSpc>
                <a:spcPct val="110000"/>
              </a:lnSpc>
              <a:buSzPct val="125000"/>
              <a:buFont typeface="Arial" panose="020B0604020202020204" pitchFamily="34" charset="0"/>
              <a:buChar char="•"/>
            </a:pPr>
            <a:endParaRPr lang="en-US" sz="2000">
              <a:effectLst/>
              <a:latin typeface="Calibri" panose="020F0502020204030204" pitchFamily="34" charset="0"/>
              <a:cs typeface="Calibri" panose="020F0502020204030204" pitchFamily="34" charset="0"/>
            </a:endParaRPr>
          </a:p>
          <a:p>
            <a:pPr marL="114300" lvl="0" defTabSz="914400">
              <a:lnSpc>
                <a:spcPct val="110000"/>
              </a:lnSpc>
              <a:buSzPct val="125000"/>
            </a:pPr>
            <a:r>
              <a:rPr lang="en-US" sz="2000">
                <a:effectLst/>
                <a:latin typeface="Calibri" panose="020F0502020204030204" pitchFamily="34" charset="0"/>
                <a:cs typeface="Calibri" panose="020F0502020204030204" pitchFamily="34" charset="0"/>
              </a:rPr>
              <a:t>Update model to</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Include the Technology category</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Forecast via store</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Forecast cycle Monthly to quaterly or even weekly</a:t>
            </a:r>
          </a:p>
          <a:p>
            <a:pPr marL="342900" lvl="0" indent="-228600" defTabSz="914400">
              <a:lnSpc>
                <a:spcPct val="110000"/>
              </a:lnSpc>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Drill down to a sub-category to find good performing products</a:t>
            </a:r>
          </a:p>
          <a:p>
            <a:pPr marL="342900" lvl="0" indent="-228600" defTabSz="914400">
              <a:lnSpc>
                <a:spcPct val="110000"/>
              </a:lnSpc>
              <a:spcAft>
                <a:spcPts val="1200"/>
              </a:spcAft>
              <a:buSzPct val="125000"/>
              <a:buFont typeface="Arial" panose="020B0604020202020204" pitchFamily="34" charset="0"/>
              <a:buChar char="•"/>
            </a:pPr>
            <a:r>
              <a:rPr lang="en-US" sz="2000">
                <a:effectLst/>
                <a:latin typeface="Calibri" panose="020F0502020204030204" pitchFamily="34" charset="0"/>
                <a:cs typeface="Calibri" panose="020F0502020204030204" pitchFamily="34" charset="0"/>
              </a:rPr>
              <a:t>There are additional tools to simplify and enhance the model’s predictions, and some other external data could also be used in this regard</a:t>
            </a:r>
          </a:p>
        </p:txBody>
      </p:sp>
    </p:spTree>
    <p:extLst>
      <p:ext uri="{BB962C8B-B14F-4D97-AF65-F5344CB8AC3E}">
        <p14:creationId xmlns:p14="http://schemas.microsoft.com/office/powerpoint/2010/main" val="120158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293D4-4962-FF21-AB5D-36299147F36E}"/>
              </a:ext>
            </a:extLst>
          </p:cNvPr>
          <p:cNvSpPr>
            <a:spLocks noGrp="1"/>
          </p:cNvSpPr>
          <p:nvPr>
            <p:ph type="title"/>
          </p:nvPr>
        </p:nvSpPr>
        <p:spPr>
          <a:xfrm>
            <a:off x="1141413" y="618518"/>
            <a:ext cx="9905998" cy="1478570"/>
          </a:xfrm>
        </p:spPr>
        <p:txBody>
          <a:bodyPr>
            <a:normAutofit/>
          </a:bodyPr>
          <a:lstStyle/>
          <a:p>
            <a:pPr algn="ctr"/>
            <a:r>
              <a:rPr lang="en-US"/>
              <a:t>Careful planning puts you ahead in the long run</a:t>
            </a:r>
          </a:p>
        </p:txBody>
      </p:sp>
      <p:sp>
        <p:nvSpPr>
          <p:cNvPr id="3" name="Content Placeholder 2">
            <a:extLst>
              <a:ext uri="{FF2B5EF4-FFF2-40B4-BE49-F238E27FC236}">
                <a16:creationId xmlns:a16="http://schemas.microsoft.com/office/drawing/2014/main" id="{0C8C35BD-7069-F101-07E9-4756B3BFE3E8}"/>
              </a:ext>
            </a:extLst>
          </p:cNvPr>
          <p:cNvSpPr>
            <a:spLocks noGrp="1"/>
          </p:cNvSpPr>
          <p:nvPr>
            <p:ph idx="1"/>
          </p:nvPr>
        </p:nvSpPr>
        <p:spPr>
          <a:xfrm>
            <a:off x="551544" y="1946848"/>
            <a:ext cx="5434390" cy="4049487"/>
          </a:xfrm>
        </p:spPr>
        <p:txBody>
          <a:bodyPr anchor="ctr">
            <a:normAutofit fontScale="92500"/>
          </a:bodyPr>
          <a:lstStyle/>
          <a:p>
            <a:pPr marL="0" indent="0">
              <a:lnSpc>
                <a:spcPct val="110000"/>
              </a:lnSpc>
              <a:buNone/>
            </a:pPr>
            <a:endParaRPr lang="en-AU" sz="1300"/>
          </a:p>
          <a:p>
            <a:pPr>
              <a:lnSpc>
                <a:spcPct val="110000"/>
              </a:lnSpc>
            </a:pPr>
            <a:r>
              <a:rPr lang="en-AU" sz="1800"/>
              <a:t>Machine learning model to forecast sales given enough historical data.  </a:t>
            </a:r>
          </a:p>
          <a:p>
            <a:pPr>
              <a:lnSpc>
                <a:spcPct val="110000"/>
              </a:lnSpc>
            </a:pPr>
            <a:r>
              <a:rPr lang="en-AU" sz="1800"/>
              <a:t>New Statistical methods and advances in Machine learning techniques can allow us to do this.  So why not take advantage?</a:t>
            </a:r>
          </a:p>
          <a:p>
            <a:pPr>
              <a:lnSpc>
                <a:spcPct val="110000"/>
              </a:lnSpc>
            </a:pPr>
            <a:r>
              <a:rPr lang="en-AU" sz="1800"/>
              <a:t>My name is Faez and we’re here to discuss the sales forecasting model that my team and I have developed for you. </a:t>
            </a:r>
          </a:p>
          <a:p>
            <a:pPr>
              <a:lnSpc>
                <a:spcPct val="110000"/>
              </a:lnSpc>
            </a:pPr>
            <a:r>
              <a:rPr lang="en-AU" sz="1800"/>
              <a:t>I know that todays discussion may bring up a number of questions from you and I want to let you know that I will address as many as I can in the time that we have today.</a:t>
            </a:r>
          </a:p>
          <a:p>
            <a:pPr>
              <a:lnSpc>
                <a:spcPct val="110000"/>
              </a:lnSpc>
            </a:pPr>
            <a:endParaRPr lang="en-AU" sz="1300"/>
          </a:p>
          <a:p>
            <a:pPr>
              <a:lnSpc>
                <a:spcPct val="110000"/>
              </a:lnSpc>
            </a:pPr>
            <a:endParaRPr lang="en-US" sz="1300"/>
          </a:p>
        </p:txBody>
      </p:sp>
      <p:pic>
        <p:nvPicPr>
          <p:cNvPr id="4" name="Picture 3">
            <a:extLst>
              <a:ext uri="{FF2B5EF4-FFF2-40B4-BE49-F238E27FC236}">
                <a16:creationId xmlns:a16="http://schemas.microsoft.com/office/drawing/2014/main" id="{B110B33D-AF04-7627-24BA-C17F384C5231}"/>
              </a:ext>
            </a:extLst>
          </p:cNvPr>
          <p:cNvPicPr>
            <a:picLocks noChangeAspect="1"/>
          </p:cNvPicPr>
          <p:nvPr/>
        </p:nvPicPr>
        <p:blipFill rotWithShape="1">
          <a:blip r:embed="rId3"/>
          <a:srcRect l="5848" r="7478" b="1"/>
          <a:stretch/>
        </p:blipFill>
        <p:spPr>
          <a:xfrm>
            <a:off x="5897000" y="2042196"/>
            <a:ext cx="5809730" cy="380389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83345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A8F2AC-A7DF-6CFE-F0F9-7C33BAF2C4F7}"/>
              </a:ext>
            </a:extLst>
          </p:cNvPr>
          <p:cNvSpPr txBox="1"/>
          <p:nvPr/>
        </p:nvSpPr>
        <p:spPr>
          <a:xfrm>
            <a:off x="1205695" y="172680"/>
            <a:ext cx="9363919" cy="3754874"/>
          </a:xfrm>
          <a:prstGeom prst="rect">
            <a:avLst/>
          </a:prstGeom>
          <a:noFill/>
        </p:spPr>
        <p:txBody>
          <a:bodyPr wrap="square" rtlCol="0">
            <a:spAutoFit/>
          </a:bodyPr>
          <a:lstStyle/>
          <a:p>
            <a:pPr marL="285750" indent="-285750" algn="just">
              <a:buFont typeface="Arial" panose="020B0604020202020204" pitchFamily="34" charset="0"/>
              <a:buChar char="•"/>
            </a:pPr>
            <a:r>
              <a:rPr lang="en-AU">
                <a:solidFill>
                  <a:schemeClr val="bg1"/>
                </a:solidFill>
              </a:rPr>
              <a:t>The current iteration of the forecasting model, takes only two categories into consideration, Furniture and Office Supplies. </a:t>
            </a:r>
          </a:p>
          <a:p>
            <a:pPr marL="285750" indent="-285750" algn="just">
              <a:buFont typeface="Arial" panose="020B0604020202020204" pitchFamily="34" charset="0"/>
              <a:buChar char="•"/>
            </a:pPr>
            <a:r>
              <a:rPr lang="en-AU">
                <a:solidFill>
                  <a:schemeClr val="bg1"/>
                </a:solidFill>
              </a:rPr>
              <a:t>Here you are looking at the actual sales figures for Officebox department store, by Order date from 2014 to 2017.</a:t>
            </a:r>
          </a:p>
          <a:p>
            <a:pPr marL="285750" indent="-285750" algn="just">
              <a:buFont typeface="Arial" panose="020B0604020202020204" pitchFamily="34" charset="0"/>
              <a:buChar char="•"/>
            </a:pPr>
            <a:r>
              <a:rPr lang="en-AU">
                <a:solidFill>
                  <a:schemeClr val="bg1"/>
                </a:solidFill>
              </a:rPr>
              <a:t>The data points are showing the daily average for the Month.  </a:t>
            </a:r>
          </a:p>
          <a:p>
            <a:pPr marL="285750" indent="-285750" algn="just">
              <a:buFont typeface="Arial" panose="020B0604020202020204" pitchFamily="34" charset="0"/>
              <a:buChar char="•"/>
            </a:pPr>
            <a:r>
              <a:rPr lang="en-AU">
                <a:solidFill>
                  <a:schemeClr val="bg1"/>
                </a:solidFill>
              </a:rPr>
              <a:t>You can see the basic up and down patterns, and you get a general sense of the data</a:t>
            </a:r>
          </a:p>
          <a:p>
            <a:pPr marL="285750" indent="-285750" algn="just">
              <a:buFont typeface="Arial" panose="020B0604020202020204" pitchFamily="34" charset="0"/>
              <a:buChar char="•"/>
            </a:pPr>
            <a:r>
              <a:rPr lang="en-AU">
                <a:solidFill>
                  <a:schemeClr val="bg1"/>
                </a:solidFill>
              </a:rPr>
              <a:t>As you can see there aren’t any very strange anomalies; neither are there any red flags or obvious quality issues.</a:t>
            </a:r>
          </a:p>
          <a:p>
            <a:pPr marL="285750" indent="-285750" algn="just">
              <a:buFont typeface="Arial" panose="020B0604020202020204" pitchFamily="34" charset="0"/>
              <a:buChar char="•"/>
            </a:pPr>
            <a:r>
              <a:rPr lang="en-AU">
                <a:solidFill>
                  <a:schemeClr val="bg1"/>
                </a:solidFill>
              </a:rPr>
              <a:t>You can clearly see a seasonal pattern in the data to date</a:t>
            </a:r>
            <a:r>
              <a:rPr lang="en-AU" sz="2000">
                <a:solidFill>
                  <a:schemeClr val="bg1"/>
                </a:solidFill>
              </a:rPr>
              <a:t>.</a:t>
            </a:r>
          </a:p>
          <a:p>
            <a:pPr marL="285750" indent="-285750">
              <a:buFont typeface="Arial" panose="020B0604020202020204" pitchFamily="34" charset="0"/>
              <a:buChar char="•"/>
            </a:pPr>
            <a:endParaRPr lang="en-AU" sz="2000"/>
          </a:p>
          <a:p>
            <a:pPr marL="285750" indent="-285750">
              <a:buFont typeface="Arial" panose="020B0604020202020204" pitchFamily="34" charset="0"/>
              <a:buChar char="•"/>
            </a:pPr>
            <a:endParaRPr lang="en-AU">
              <a:solidFill>
                <a:schemeClr val="bg1"/>
              </a:solidFill>
            </a:endParaRPr>
          </a:p>
          <a:p>
            <a:r>
              <a:rPr lang="en-AU"/>
              <a:t> </a:t>
            </a:r>
          </a:p>
          <a:p>
            <a:endParaRPr lang="en-US"/>
          </a:p>
        </p:txBody>
      </p:sp>
      <p:pic>
        <p:nvPicPr>
          <p:cNvPr id="6" name="Picture 5" descr="Chart, line chart&#10;&#10;Description automatically generated">
            <a:extLst>
              <a:ext uri="{FF2B5EF4-FFF2-40B4-BE49-F238E27FC236}">
                <a16:creationId xmlns:a16="http://schemas.microsoft.com/office/drawing/2014/main" id="{28780369-BD70-9411-2E42-B9AC52FE3D9E}"/>
              </a:ext>
            </a:extLst>
          </p:cNvPr>
          <p:cNvPicPr>
            <a:picLocks noChangeAspect="1"/>
          </p:cNvPicPr>
          <p:nvPr/>
        </p:nvPicPr>
        <p:blipFill>
          <a:blip r:embed="rId2"/>
          <a:stretch>
            <a:fillRect/>
          </a:stretch>
        </p:blipFill>
        <p:spPr>
          <a:xfrm>
            <a:off x="1205694" y="2890665"/>
            <a:ext cx="9363919" cy="3794655"/>
          </a:xfrm>
          <a:prstGeom prst="rect">
            <a:avLst/>
          </a:prstGeom>
          <a:effectLst>
            <a:softEdge rad="292100"/>
          </a:effectLst>
        </p:spPr>
      </p:pic>
      <p:sp>
        <p:nvSpPr>
          <p:cNvPr id="5" name="TextBox 4">
            <a:extLst>
              <a:ext uri="{FF2B5EF4-FFF2-40B4-BE49-F238E27FC236}">
                <a16:creationId xmlns:a16="http://schemas.microsoft.com/office/drawing/2014/main" id="{1D20637D-3782-C3F3-207F-9AAA706E060B}"/>
              </a:ext>
            </a:extLst>
          </p:cNvPr>
          <p:cNvSpPr txBox="1"/>
          <p:nvPr/>
        </p:nvSpPr>
        <p:spPr>
          <a:xfrm>
            <a:off x="8072515" y="1743325"/>
            <a:ext cx="4015988" cy="923330"/>
          </a:xfrm>
          <a:prstGeom prst="rect">
            <a:avLst/>
          </a:prstGeom>
          <a:noFill/>
        </p:spPr>
        <p:txBody>
          <a:bodyPr wrap="square" rtlCol="0">
            <a:spAutoFit/>
          </a:bodyPr>
          <a:lstStyle/>
          <a:p>
            <a:r>
              <a:rPr lang="en-AU"/>
              <a:t> </a:t>
            </a:r>
          </a:p>
          <a:p>
            <a:r>
              <a:rPr lang="en-AU"/>
              <a:t> </a:t>
            </a:r>
          </a:p>
          <a:p>
            <a:endParaRPr lang="en-US"/>
          </a:p>
        </p:txBody>
      </p:sp>
    </p:spTree>
    <p:extLst>
      <p:ext uri="{BB962C8B-B14F-4D97-AF65-F5344CB8AC3E}">
        <p14:creationId xmlns:p14="http://schemas.microsoft.com/office/powerpoint/2010/main" val="154024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8AE194-8C82-17DB-369B-25C38B066630}"/>
              </a:ext>
            </a:extLst>
          </p:cNvPr>
          <p:cNvSpPr txBox="1"/>
          <p:nvPr/>
        </p:nvSpPr>
        <p:spPr>
          <a:xfrm>
            <a:off x="7852229" y="389073"/>
            <a:ext cx="3454400" cy="1200329"/>
          </a:xfrm>
          <a:prstGeom prst="rect">
            <a:avLst/>
          </a:prstGeom>
          <a:noFill/>
        </p:spPr>
        <p:txBody>
          <a:bodyPr wrap="square">
            <a:spAutoFit/>
          </a:bodyPr>
          <a:lstStyle/>
          <a:p>
            <a:r>
              <a:rPr lang="en-AU" sz="1800">
                <a:effectLst/>
                <a:latin typeface="Calibri" panose="020F0502020204030204" pitchFamily="34" charset="0"/>
                <a:ea typeface="Calibri" panose="020F0502020204030204" pitchFamily="34" charset="0"/>
                <a:cs typeface="Times New Roman" panose="02020603050405020304" pitchFamily="18" charset="0"/>
              </a:rPr>
              <a:t>The previous chart indicates to us that there may be other patterns hidden within this data. This figure shows these hidden patterns</a:t>
            </a:r>
            <a:r>
              <a:rPr lang="en-AU">
                <a:effectLst/>
              </a:rPr>
              <a:t> </a:t>
            </a:r>
            <a:endParaRPr lang="en-US"/>
          </a:p>
        </p:txBody>
      </p:sp>
      <p:pic>
        <p:nvPicPr>
          <p:cNvPr id="4" name="Picture 3" descr="Text&#10;&#10;Description automatically generated">
            <a:extLst>
              <a:ext uri="{FF2B5EF4-FFF2-40B4-BE49-F238E27FC236}">
                <a16:creationId xmlns:a16="http://schemas.microsoft.com/office/drawing/2014/main" id="{E39ABB4F-7528-2696-3CE4-23A648F9F7E4}"/>
              </a:ext>
            </a:extLst>
          </p:cNvPr>
          <p:cNvPicPr>
            <a:picLocks noChangeAspect="1"/>
          </p:cNvPicPr>
          <p:nvPr/>
        </p:nvPicPr>
        <p:blipFill>
          <a:blip r:embed="rId2"/>
          <a:stretch>
            <a:fillRect/>
          </a:stretch>
        </p:blipFill>
        <p:spPr>
          <a:xfrm>
            <a:off x="991977" y="496206"/>
            <a:ext cx="6497394" cy="4801508"/>
          </a:xfrm>
          <a:prstGeom prst="rect">
            <a:avLst/>
          </a:prstGeom>
          <a:effectLst>
            <a:softEdge rad="127000"/>
          </a:effectLst>
        </p:spPr>
      </p:pic>
      <p:sp>
        <p:nvSpPr>
          <p:cNvPr id="6" name="TextBox 5">
            <a:extLst>
              <a:ext uri="{FF2B5EF4-FFF2-40B4-BE49-F238E27FC236}">
                <a16:creationId xmlns:a16="http://schemas.microsoft.com/office/drawing/2014/main" id="{EB5E4948-1F99-4FA3-A6C3-4C5F336242EE}"/>
              </a:ext>
            </a:extLst>
          </p:cNvPr>
          <p:cNvSpPr txBox="1"/>
          <p:nvPr/>
        </p:nvSpPr>
        <p:spPr>
          <a:xfrm>
            <a:off x="7905531" y="1589402"/>
            <a:ext cx="3347795" cy="3416320"/>
          </a:xfrm>
          <a:prstGeom prst="rect">
            <a:avLst/>
          </a:prstGeom>
          <a:noFill/>
        </p:spPr>
        <p:txBody>
          <a:bodyPr wrap="square">
            <a:spAutoFit/>
          </a:bodyPr>
          <a:lstStyle/>
          <a:p>
            <a:pPr algn="just"/>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The data has seasonality such as the sales are low at the beginning of the year and high at the end of the year. </a:t>
            </a:r>
          </a:p>
          <a:p>
            <a:pPr algn="just"/>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There is also always an upward trend within any single year with a couple of low months in the middle of the year.</a:t>
            </a:r>
          </a:p>
          <a:p>
            <a:pPr algn="just"/>
            <a:endParaRPr lang="en-AU">
              <a:latin typeface="Calibri" panose="020F0502020204030204" pitchFamily="34" charset="0"/>
              <a:ea typeface="Calibri" panose="020F0502020204030204" pitchFamily="34" charset="0"/>
              <a:cs typeface="Times New Roman" panose="02020603050405020304" pitchFamily="18" charset="0"/>
            </a:endParaRPr>
          </a:p>
          <a:p>
            <a:pPr algn="just"/>
            <a:r>
              <a:rPr lang="en-AU">
                <a:latin typeface="Calibri" panose="020F0502020204030204" pitchFamily="34" charset="0"/>
                <a:ea typeface="Calibri" panose="020F0502020204030204" pitchFamily="34" charset="0"/>
                <a:cs typeface="Times New Roman" panose="02020603050405020304" pitchFamily="18" charset="0"/>
              </a:rPr>
              <a:t>The sales for furniture is unstable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861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9" name="Rectangle 8">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pic>
        <p:nvPicPr>
          <p:cNvPr id="2" name="Picture 1" descr="Chart, scatter chart&#10;&#10;Description automatically generated">
            <a:extLst>
              <a:ext uri="{FF2B5EF4-FFF2-40B4-BE49-F238E27FC236}">
                <a16:creationId xmlns:a16="http://schemas.microsoft.com/office/drawing/2014/main" id="{B5AEAC1A-355A-CB38-6A07-1013CCAB7B1B}"/>
              </a:ext>
            </a:extLst>
          </p:cNvPr>
          <p:cNvPicPr>
            <a:picLocks noChangeAspect="1"/>
          </p:cNvPicPr>
          <p:nvPr/>
        </p:nvPicPr>
        <p:blipFill>
          <a:blip r:embed="rId4"/>
          <a:stretch>
            <a:fillRect/>
          </a:stretch>
        </p:blipFill>
        <p:spPr>
          <a:xfrm>
            <a:off x="1164767" y="739985"/>
            <a:ext cx="9543143" cy="407867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TextBox 7">
            <a:extLst>
              <a:ext uri="{FF2B5EF4-FFF2-40B4-BE49-F238E27FC236}">
                <a16:creationId xmlns:a16="http://schemas.microsoft.com/office/drawing/2014/main" id="{E47C7389-ADE9-A45B-7FD5-172A2902FCD7}"/>
              </a:ext>
            </a:extLst>
          </p:cNvPr>
          <p:cNvSpPr txBox="1"/>
          <p:nvPr/>
        </p:nvSpPr>
        <p:spPr>
          <a:xfrm>
            <a:off x="805540" y="5057507"/>
            <a:ext cx="10261599" cy="1323439"/>
          </a:xfrm>
          <a:prstGeom prst="rect">
            <a:avLst/>
          </a:prstGeom>
          <a:noFill/>
        </p:spPr>
        <p:txBody>
          <a:bodyPr wrap="square">
            <a:spAutoFit/>
          </a:bodyPr>
          <a:lstStyle/>
          <a:p>
            <a:pPr marL="285750" indent="-285750" algn="just">
              <a:buFont typeface="Arial" panose="020B0604020202020204" pitchFamily="34" charset="0"/>
              <a:buChar char="•"/>
            </a:pPr>
            <a:r>
              <a:rPr lang="en-AU" sz="2000">
                <a:effectLst/>
                <a:latin typeface="Calibri" panose="020F0502020204030204" pitchFamily="34" charset="0"/>
                <a:ea typeface="Calibri" panose="020F0502020204030204" pitchFamily="34" charset="0"/>
                <a:cs typeface="Times New Roman" panose="02020603050405020304" pitchFamily="18" charset="0"/>
              </a:rPr>
              <a:t>As you can see from this bar chart, there is obvious seasonal variation hidden within the data. </a:t>
            </a:r>
          </a:p>
          <a:p>
            <a:pPr algn="just"/>
            <a:endParaRPr lang="en-AU"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AU" sz="2000">
                <a:effectLst/>
                <a:latin typeface="Calibri" panose="020F0502020204030204" pitchFamily="34" charset="0"/>
                <a:ea typeface="Calibri" panose="020F0502020204030204" pitchFamily="34" charset="0"/>
                <a:cs typeface="Times New Roman" panose="02020603050405020304" pitchFamily="18" charset="0"/>
              </a:rPr>
              <a:t>It depicts the seasonal pattern in the data stay roughly the same over time and don’t fluctuate in relation to the overall data</a:t>
            </a:r>
            <a:r>
              <a:rPr lang="en-AU"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TextBox 3">
            <a:extLst>
              <a:ext uri="{FF2B5EF4-FFF2-40B4-BE49-F238E27FC236}">
                <a16:creationId xmlns:a16="http://schemas.microsoft.com/office/drawing/2014/main" id="{A7B6642F-791D-03C5-C79F-DCEE5C7155CB}"/>
              </a:ext>
            </a:extLst>
          </p:cNvPr>
          <p:cNvSpPr txBox="1"/>
          <p:nvPr/>
        </p:nvSpPr>
        <p:spPr>
          <a:xfrm>
            <a:off x="1164767" y="153506"/>
            <a:ext cx="3962400" cy="400110"/>
          </a:xfrm>
          <a:prstGeom prst="rect">
            <a:avLst/>
          </a:prstGeom>
          <a:noFill/>
        </p:spPr>
        <p:txBody>
          <a:bodyPr wrap="square" rtlCol="0">
            <a:spAutoFit/>
          </a:bodyPr>
          <a:lstStyle/>
          <a:p>
            <a:r>
              <a:rPr lang="en-US" sz="2000" b="1">
                <a:solidFill>
                  <a:schemeClr val="bg1"/>
                </a:solidFill>
                <a:latin typeface="Calibri" panose="020F0502020204030204" pitchFamily="34" charset="0"/>
                <a:cs typeface="Calibri" panose="020F0502020204030204" pitchFamily="34" charset="0"/>
              </a:rPr>
              <a:t>Seasonality</a:t>
            </a:r>
            <a:r>
              <a:rPr lang="en-US" sz="2000">
                <a:solidFill>
                  <a:schemeClr val="bg1"/>
                </a:solidFill>
              </a:rPr>
              <a:t> </a:t>
            </a:r>
            <a:r>
              <a:rPr lang="en-US" sz="2000" b="1">
                <a:solidFill>
                  <a:schemeClr val="bg1"/>
                </a:solidFill>
              </a:rPr>
              <a:t>Analysis</a:t>
            </a:r>
          </a:p>
        </p:txBody>
      </p:sp>
    </p:spTree>
    <p:extLst>
      <p:ext uri="{BB962C8B-B14F-4D97-AF65-F5344CB8AC3E}">
        <p14:creationId xmlns:p14="http://schemas.microsoft.com/office/powerpoint/2010/main" val="42090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3" name="Rectangle 5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extBox 1">
            <a:extLst>
              <a:ext uri="{FF2B5EF4-FFF2-40B4-BE49-F238E27FC236}">
                <a16:creationId xmlns:a16="http://schemas.microsoft.com/office/drawing/2014/main" id="{3394BA7A-0BF1-8AEC-4EC0-36748A608CAD}"/>
              </a:ext>
            </a:extLst>
          </p:cNvPr>
          <p:cNvSpPr txBox="1"/>
          <p:nvPr/>
        </p:nvSpPr>
        <p:spPr>
          <a:xfrm>
            <a:off x="1001713" y="-9525"/>
            <a:ext cx="4459286" cy="76419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400" b="1" cap="all">
                <a:solidFill>
                  <a:schemeClr val="bg1"/>
                </a:solidFill>
                <a:latin typeface="+mj-lt"/>
                <a:ea typeface="+mj-ea"/>
                <a:cs typeface="+mj-cs"/>
              </a:rPr>
              <a:t>Actual vs Observed</a:t>
            </a:r>
          </a:p>
        </p:txBody>
      </p:sp>
      <p:sp>
        <p:nvSpPr>
          <p:cNvPr id="5" name="TextBox 4">
            <a:extLst>
              <a:ext uri="{FF2B5EF4-FFF2-40B4-BE49-F238E27FC236}">
                <a16:creationId xmlns:a16="http://schemas.microsoft.com/office/drawing/2014/main" id="{E79C7248-011E-EAAB-3037-4E69728A82EE}"/>
              </a:ext>
            </a:extLst>
          </p:cNvPr>
          <p:cNvSpPr txBox="1"/>
          <p:nvPr/>
        </p:nvSpPr>
        <p:spPr>
          <a:xfrm>
            <a:off x="654925" y="726017"/>
            <a:ext cx="11050701" cy="1849191"/>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600">
                <a:solidFill>
                  <a:schemeClr val="bg1"/>
                </a:solidFill>
                <a:effectLst/>
                <a:latin typeface="Calibri" panose="020F0502020204030204" pitchFamily="34" charset="0"/>
                <a:cs typeface="Calibri" panose="020F0502020204030204" pitchFamily="34" charset="0"/>
              </a:rPr>
              <a:t>This chart shows the validation results of our model’s forecast.  </a:t>
            </a:r>
          </a:p>
          <a:p>
            <a:pPr indent="-228600" defTabSz="914400">
              <a:lnSpc>
                <a:spcPct val="110000"/>
              </a:lnSpc>
              <a:spcAft>
                <a:spcPts val="600"/>
              </a:spcAft>
              <a:buSzPct val="12500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To check the accuracy of our forecasting model</a:t>
            </a:r>
            <a:r>
              <a:rPr lang="en-US" sz="1600">
                <a:solidFill>
                  <a:schemeClr val="bg1"/>
                </a:solidFill>
                <a:effectLst/>
                <a:latin typeface="Calibri" panose="020F0502020204030204" pitchFamily="34" charset="0"/>
                <a:cs typeface="Calibri" panose="020F0502020204030204" pitchFamily="34" charset="0"/>
              </a:rPr>
              <a:t>, we got the model to run a forecast for 2017 and compared this with the actual sales for 2017.  You can see the forecast –in orange-overlaid on the actuals.</a:t>
            </a:r>
          </a:p>
          <a:p>
            <a:pPr indent="-228600" defTabSz="914400">
              <a:lnSpc>
                <a:spcPct val="110000"/>
              </a:lnSpc>
              <a:spcAft>
                <a:spcPts val="600"/>
              </a:spcAft>
              <a:buSzPct val="125000"/>
              <a:buFont typeface="Arial" panose="020B0604020202020204" pitchFamily="34" charset="0"/>
              <a:buChar char="•"/>
            </a:pPr>
            <a:r>
              <a:rPr lang="en-US" sz="1600">
                <a:solidFill>
                  <a:schemeClr val="bg1"/>
                </a:solidFill>
                <a:effectLst/>
                <a:latin typeface="Calibri" panose="020F0502020204030204" pitchFamily="34" charset="0"/>
                <a:cs typeface="Calibri" panose="020F0502020204030204" pitchFamily="34" charset="0"/>
              </a:rPr>
              <a:t>As you can see the forecast aligns with the actual values showing an upward trend from the start of the year and the seasonality pattern nearing the end of the year. </a:t>
            </a:r>
          </a:p>
        </p:txBody>
      </p:sp>
      <p:pic>
        <p:nvPicPr>
          <p:cNvPr id="3" name="Picture 2" descr="Chart, line chart&#10;&#10;Description automatically generated">
            <a:extLst>
              <a:ext uri="{FF2B5EF4-FFF2-40B4-BE49-F238E27FC236}">
                <a16:creationId xmlns:a16="http://schemas.microsoft.com/office/drawing/2014/main" id="{9F6EEE09-2AF1-658E-2741-056729F8C9DB}"/>
              </a:ext>
            </a:extLst>
          </p:cNvPr>
          <p:cNvPicPr>
            <a:picLocks noChangeAspect="1"/>
          </p:cNvPicPr>
          <p:nvPr/>
        </p:nvPicPr>
        <p:blipFill>
          <a:blip r:embed="rId4"/>
          <a:stretch>
            <a:fillRect/>
          </a:stretch>
        </p:blipFill>
        <p:spPr>
          <a:xfrm>
            <a:off x="542924" y="2366964"/>
            <a:ext cx="7848721" cy="42291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softEdge rad="127000"/>
          </a:effectLst>
        </p:spPr>
      </p:pic>
      <p:grpSp>
        <p:nvGrpSpPr>
          <p:cNvPr id="57" name="Group 5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85" name="TextBox 84">
            <a:extLst>
              <a:ext uri="{FF2B5EF4-FFF2-40B4-BE49-F238E27FC236}">
                <a16:creationId xmlns:a16="http://schemas.microsoft.com/office/drawing/2014/main" id="{4EB48E6D-7A75-93DE-2C34-0F21D31EC50B}"/>
              </a:ext>
            </a:extLst>
          </p:cNvPr>
          <p:cNvSpPr txBox="1"/>
          <p:nvPr/>
        </p:nvSpPr>
        <p:spPr>
          <a:xfrm>
            <a:off x="8418633" y="3259277"/>
            <a:ext cx="3614559" cy="3124060"/>
          </a:xfrm>
          <a:prstGeom prst="rect">
            <a:avLst/>
          </a:prstGeom>
          <a:noFill/>
        </p:spPr>
        <p:txBody>
          <a:bodyPr wrap="square">
            <a:spAutoFit/>
          </a:bodyPr>
          <a:lstStyle/>
          <a:p>
            <a:pPr defTabSz="914400">
              <a:lnSpc>
                <a:spcPct val="110000"/>
              </a:lnSpc>
              <a:spcAft>
                <a:spcPts val="600"/>
              </a:spcAft>
              <a:buSzPct val="125000"/>
            </a:pPr>
            <a:r>
              <a:rPr lang="en-US">
                <a:latin typeface="Calibri" panose="020F0502020204030204" pitchFamily="34" charset="0"/>
                <a:cs typeface="Calibri" panose="020F0502020204030204" pitchFamily="34" charset="0"/>
              </a:rPr>
              <a:t>The RMSE of our model is 155. </a:t>
            </a:r>
            <a:r>
              <a:rPr lang="en-US">
                <a:effectLst/>
                <a:latin typeface="Calibri" panose="020F0502020204030204" pitchFamily="34" charset="0"/>
                <a:cs typeface="Calibri" panose="020F0502020204030204" pitchFamily="34" charset="0"/>
              </a:rPr>
              <a:t>In Statistics the MSE is a measure of the quality of our forecasts.  It tells us that our model was able to forecast the average daily furniture sales in the test set within 155 of the real sales. Considering that the current furniture daily sales ranges to over 1200, In my opinion, this is a pretty good model.</a:t>
            </a:r>
          </a:p>
        </p:txBody>
      </p:sp>
      <p:pic>
        <p:nvPicPr>
          <p:cNvPr id="8" name="Picture 7" descr="Icon&#10;&#10;Description automatically generated">
            <a:extLst>
              <a:ext uri="{FF2B5EF4-FFF2-40B4-BE49-F238E27FC236}">
                <a16:creationId xmlns:a16="http://schemas.microsoft.com/office/drawing/2014/main" id="{F19C4BA6-B20A-C1BC-B375-2F81E008225C}"/>
              </a:ext>
            </a:extLst>
          </p:cNvPr>
          <p:cNvPicPr>
            <a:picLocks noChangeAspect="1"/>
          </p:cNvPicPr>
          <p:nvPr/>
        </p:nvPicPr>
        <p:blipFill>
          <a:blip r:embed="rId5"/>
          <a:stretch>
            <a:fillRect/>
          </a:stretch>
        </p:blipFill>
        <p:spPr>
          <a:xfrm>
            <a:off x="9654995" y="2513945"/>
            <a:ext cx="787280" cy="787280"/>
          </a:xfrm>
          <a:prstGeom prst="rect">
            <a:avLst/>
          </a:prstGeom>
        </p:spPr>
      </p:pic>
    </p:spTree>
    <p:extLst>
      <p:ext uri="{BB962C8B-B14F-4D97-AF65-F5344CB8AC3E}">
        <p14:creationId xmlns:p14="http://schemas.microsoft.com/office/powerpoint/2010/main" val="2263996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B00AC-8547-DCFB-7F89-416E6CE98CE1}"/>
              </a:ext>
            </a:extLst>
          </p:cNvPr>
          <p:cNvSpPr txBox="1"/>
          <p:nvPr/>
        </p:nvSpPr>
        <p:spPr>
          <a:xfrm>
            <a:off x="1134318" y="104172"/>
            <a:ext cx="5058137" cy="461665"/>
          </a:xfrm>
          <a:prstGeom prst="rect">
            <a:avLst/>
          </a:prstGeom>
          <a:noFill/>
        </p:spPr>
        <p:txBody>
          <a:bodyPr wrap="square" rtlCol="0">
            <a:spAutoFit/>
          </a:bodyPr>
          <a:lstStyle/>
          <a:p>
            <a:r>
              <a:rPr lang="en-US" sz="2400">
                <a:solidFill>
                  <a:schemeClr val="bg1"/>
                </a:solidFill>
              </a:rPr>
              <a:t>Predictions and Forecasting</a:t>
            </a:r>
          </a:p>
        </p:txBody>
      </p:sp>
      <p:pic>
        <p:nvPicPr>
          <p:cNvPr id="3" name="Picture 2">
            <a:extLst>
              <a:ext uri="{FF2B5EF4-FFF2-40B4-BE49-F238E27FC236}">
                <a16:creationId xmlns:a16="http://schemas.microsoft.com/office/drawing/2014/main" id="{147D034B-0A76-EF50-E4DF-C43F2D938B89}"/>
              </a:ext>
            </a:extLst>
          </p:cNvPr>
          <p:cNvPicPr>
            <a:picLocks noChangeAspect="1"/>
          </p:cNvPicPr>
          <p:nvPr/>
        </p:nvPicPr>
        <p:blipFill>
          <a:blip r:embed="rId2"/>
          <a:stretch>
            <a:fillRect/>
          </a:stretch>
        </p:blipFill>
        <p:spPr>
          <a:xfrm>
            <a:off x="887758" y="565837"/>
            <a:ext cx="8140311" cy="4177542"/>
          </a:xfrm>
          <a:prstGeom prst="rect">
            <a:avLst/>
          </a:prstGeom>
        </p:spPr>
      </p:pic>
      <p:sp>
        <p:nvSpPr>
          <p:cNvPr id="5" name="TextBox 4">
            <a:extLst>
              <a:ext uri="{FF2B5EF4-FFF2-40B4-BE49-F238E27FC236}">
                <a16:creationId xmlns:a16="http://schemas.microsoft.com/office/drawing/2014/main" id="{E60B846F-8BEF-8B68-CB1E-E679719732A8}"/>
              </a:ext>
            </a:extLst>
          </p:cNvPr>
          <p:cNvSpPr txBox="1"/>
          <p:nvPr/>
        </p:nvSpPr>
        <p:spPr>
          <a:xfrm>
            <a:off x="887757" y="4893953"/>
            <a:ext cx="8140311" cy="1754326"/>
          </a:xfrm>
          <a:prstGeom prst="rect">
            <a:avLst/>
          </a:prstGeom>
          <a:noFill/>
        </p:spPr>
        <p:txBody>
          <a:bodyPr wrap="square">
            <a:spAutoFit/>
          </a:bodyPr>
          <a:lstStyle/>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We used our forecasting model to forecast sales from 2018 – 2025.  This chart shows the forecast.</a:t>
            </a:r>
          </a:p>
          <a:p>
            <a:r>
              <a:rPr lang="en-AU" sz="1800">
                <a:effectLst/>
                <a:latin typeface="Calibri" panose="020F0502020204030204" pitchFamily="34" charset="0"/>
                <a:ea typeface="Calibri" panose="020F0502020204030204" pitchFamily="34" charset="0"/>
                <a:cs typeface="Times New Roman" panose="02020603050405020304" pitchFamily="18" charset="0"/>
              </a:rPr>
              <a:t>The orange line shows the average forecasted value for each month.  The grey area represents the 95% confidence interval. This means we are 95% confident the actual sales will fall within this range.  As with real life the further into the future we predict the less confidence we’ll have in our prediction</a:t>
            </a:r>
            <a:r>
              <a:rPr lang="en-AU">
                <a:effectLst/>
              </a:rPr>
              <a:t> </a:t>
            </a:r>
            <a:endParaRPr lang="en-US"/>
          </a:p>
        </p:txBody>
      </p:sp>
      <p:sp>
        <p:nvSpPr>
          <p:cNvPr id="7" name="TextBox 6">
            <a:extLst>
              <a:ext uri="{FF2B5EF4-FFF2-40B4-BE49-F238E27FC236}">
                <a16:creationId xmlns:a16="http://schemas.microsoft.com/office/drawing/2014/main" id="{EFAE3492-0250-703D-6A30-9C2E67EB3DEA}"/>
              </a:ext>
            </a:extLst>
          </p:cNvPr>
          <p:cNvSpPr txBox="1"/>
          <p:nvPr/>
        </p:nvSpPr>
        <p:spPr>
          <a:xfrm>
            <a:off x="9028068" y="1964047"/>
            <a:ext cx="2948465" cy="2308324"/>
          </a:xfrm>
          <a:prstGeom prst="rect">
            <a:avLst/>
          </a:prstGeom>
          <a:noFill/>
        </p:spPr>
        <p:txBody>
          <a:bodyPr wrap="square">
            <a:spAutoFit/>
          </a:bodyPr>
          <a:lstStyle/>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The results of the forecasting model should not be seen as a guaranteed or expected result.  But rather as a reference that provides a general picture of the yearly pattern.</a:t>
            </a: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9" name="Picture 8" descr="Icon&#10;&#10;Description automatically generated">
            <a:extLst>
              <a:ext uri="{FF2B5EF4-FFF2-40B4-BE49-F238E27FC236}">
                <a16:creationId xmlns:a16="http://schemas.microsoft.com/office/drawing/2014/main" id="{318AF887-9E3E-55E4-2108-9418CD2FCC7F}"/>
              </a:ext>
            </a:extLst>
          </p:cNvPr>
          <p:cNvPicPr>
            <a:picLocks noChangeAspect="1"/>
          </p:cNvPicPr>
          <p:nvPr/>
        </p:nvPicPr>
        <p:blipFill>
          <a:blip r:embed="rId3"/>
          <a:stretch>
            <a:fillRect/>
          </a:stretch>
        </p:blipFill>
        <p:spPr>
          <a:xfrm>
            <a:off x="9981878" y="1090175"/>
            <a:ext cx="805727" cy="805727"/>
          </a:xfrm>
          <a:prstGeom prst="rect">
            <a:avLst/>
          </a:prstGeom>
        </p:spPr>
      </p:pic>
    </p:spTree>
    <p:extLst>
      <p:ext uri="{BB962C8B-B14F-4D97-AF65-F5344CB8AC3E}">
        <p14:creationId xmlns:p14="http://schemas.microsoft.com/office/powerpoint/2010/main" val="276451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3097A-80DC-A3DA-D5DC-09209ADD2DBA}"/>
              </a:ext>
            </a:extLst>
          </p:cNvPr>
          <p:cNvSpPr txBox="1"/>
          <p:nvPr/>
        </p:nvSpPr>
        <p:spPr>
          <a:xfrm>
            <a:off x="1119850" y="237809"/>
            <a:ext cx="6105644" cy="400110"/>
          </a:xfrm>
          <a:prstGeom prst="rect">
            <a:avLst/>
          </a:prstGeom>
          <a:noFill/>
        </p:spPr>
        <p:txBody>
          <a:bodyPr wrap="square">
            <a:spAutoFit/>
          </a:bodyPr>
          <a:lstStyle/>
          <a:p>
            <a:pPr algn="just"/>
            <a:r>
              <a:rPr lang="en-AU" sz="20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Office Supplies category with Furniture</a:t>
            </a:r>
          </a:p>
        </p:txBody>
      </p:sp>
      <p:sp>
        <p:nvSpPr>
          <p:cNvPr id="5" name="TextBox 4">
            <a:extLst>
              <a:ext uri="{FF2B5EF4-FFF2-40B4-BE49-F238E27FC236}">
                <a16:creationId xmlns:a16="http://schemas.microsoft.com/office/drawing/2014/main" id="{5D76C037-F617-3C09-4720-A001F049FE91}"/>
              </a:ext>
            </a:extLst>
          </p:cNvPr>
          <p:cNvSpPr txBox="1"/>
          <p:nvPr/>
        </p:nvSpPr>
        <p:spPr>
          <a:xfrm>
            <a:off x="1119849" y="829309"/>
            <a:ext cx="10315937" cy="646331"/>
          </a:xfrm>
          <a:prstGeom prst="rect">
            <a:avLst/>
          </a:prstGeom>
          <a:noFill/>
        </p:spPr>
        <p:txBody>
          <a:bodyPr wrap="square">
            <a:spAutoFit/>
          </a:bodyPr>
          <a:lstStyle/>
          <a:p>
            <a:pPr algn="just"/>
            <a:r>
              <a:rPr lang="en-A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Our initial inspection of the data showed that there were more number of sales for office supplies than there were for furniture.  Furniture had 2121 number of sales and Office supplies had 6026 number of sales.</a:t>
            </a:r>
          </a:p>
        </p:txBody>
      </p:sp>
      <p:pic>
        <p:nvPicPr>
          <p:cNvPr id="7" name="Picture 6" descr="Chart, line chart&#10;&#10;Description automatically generated">
            <a:extLst>
              <a:ext uri="{FF2B5EF4-FFF2-40B4-BE49-F238E27FC236}">
                <a16:creationId xmlns:a16="http://schemas.microsoft.com/office/drawing/2014/main" id="{DD806091-DFA4-46AF-4397-0C1528C6B0CD}"/>
              </a:ext>
            </a:extLst>
          </p:cNvPr>
          <p:cNvPicPr>
            <a:picLocks noChangeAspect="1"/>
          </p:cNvPicPr>
          <p:nvPr/>
        </p:nvPicPr>
        <p:blipFill>
          <a:blip r:embed="rId2"/>
          <a:stretch>
            <a:fillRect/>
          </a:stretch>
        </p:blipFill>
        <p:spPr>
          <a:xfrm>
            <a:off x="1119848" y="1493405"/>
            <a:ext cx="10315937" cy="3165475"/>
          </a:xfrm>
          <a:prstGeom prst="rect">
            <a:avLst/>
          </a:prstGeom>
        </p:spPr>
      </p:pic>
      <p:sp>
        <p:nvSpPr>
          <p:cNvPr id="9" name="TextBox 8">
            <a:extLst>
              <a:ext uri="{FF2B5EF4-FFF2-40B4-BE49-F238E27FC236}">
                <a16:creationId xmlns:a16="http://schemas.microsoft.com/office/drawing/2014/main" id="{A78BADB0-FF81-C982-3742-8D1782DE7ED6}"/>
              </a:ext>
            </a:extLst>
          </p:cNvPr>
          <p:cNvSpPr txBox="1"/>
          <p:nvPr/>
        </p:nvSpPr>
        <p:spPr>
          <a:xfrm>
            <a:off x="1119848" y="4764928"/>
            <a:ext cx="10313547" cy="2031325"/>
          </a:xfrm>
          <a:prstGeom prst="rect">
            <a:avLst/>
          </a:prstGeom>
          <a:noFill/>
        </p:spPr>
        <p:txBody>
          <a:bodyPr wrap="square">
            <a:spAutoFit/>
          </a:bodyPr>
          <a:lstStyle/>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Our model shows, that the sales for furniture and office supplies both share a similar seasonal pattern.  This can be seen visually in this chart.</a:t>
            </a:r>
          </a:p>
          <a:p>
            <a:pPr algn="just"/>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AU" sz="1800">
                <a:effectLst/>
                <a:latin typeface="Calibri" panose="020F0502020204030204" pitchFamily="34" charset="0"/>
                <a:ea typeface="Calibri" panose="020F0502020204030204" pitchFamily="34" charset="0"/>
                <a:cs typeface="Calibri" panose="020F0502020204030204" pitchFamily="34" charset="0"/>
              </a:rPr>
              <a:t>Early on in the year is a quiet period for both categories, which then picks up as we approach the end of the year.  Furthermore </a:t>
            </a:r>
            <a:r>
              <a:rPr lang="en-AU" sz="1800" spc="-5">
                <a:effectLst/>
                <a:latin typeface="Calibri" panose="020F0502020204030204" pitchFamily="34" charset="0"/>
                <a:ea typeface="Times New Roman" panose="02020603050405020304" pitchFamily="18" charset="0"/>
                <a:cs typeface="Calibri" panose="020F0502020204030204" pitchFamily="34" charset="0"/>
              </a:rPr>
              <a:t>average daily sales for furniture are higher than those of office supplies in most of the months. It is understandable, as the value of furniture should be much higher than those of office supplies. Occasionally, office supplies passed furniture on average daily sales.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761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E39DD-E684-D44A-613C-B379B9BD309B}"/>
              </a:ext>
            </a:extLst>
          </p:cNvPr>
          <p:cNvSpPr txBox="1"/>
          <p:nvPr/>
        </p:nvSpPr>
        <p:spPr>
          <a:xfrm>
            <a:off x="1134318" y="162045"/>
            <a:ext cx="5992195" cy="830997"/>
          </a:xfrm>
          <a:prstGeom prst="rect">
            <a:avLst/>
          </a:prstGeom>
          <a:noFill/>
        </p:spPr>
        <p:txBody>
          <a:bodyPr wrap="square" rtlCol="0">
            <a:spAutoFit/>
          </a:bodyPr>
          <a:lstStyle/>
          <a:p>
            <a:r>
              <a:rPr lang="en-AU" sz="2400" b="1">
                <a:solidFill>
                  <a:schemeClr val="bg1"/>
                </a:solidFill>
                <a:latin typeface="Calibri" panose="020F0502020204030204" pitchFamily="34" charset="0"/>
                <a:cs typeface="Calibri" panose="020F0502020204030204" pitchFamily="34" charset="0"/>
              </a:rPr>
              <a:t>Forecasting Office Supplies</a:t>
            </a:r>
          </a:p>
          <a:p>
            <a:endParaRPr lang="en-US" sz="2400" b="1">
              <a:solidFill>
                <a:schemeClr val="bg1"/>
              </a:solidFill>
              <a:latin typeface="Calibri" panose="020F0502020204030204" pitchFamily="34" charset="0"/>
              <a:cs typeface="Calibri" panose="020F0502020204030204" pitchFamily="34" charset="0"/>
            </a:endParaRPr>
          </a:p>
        </p:txBody>
      </p:sp>
      <p:pic>
        <p:nvPicPr>
          <p:cNvPr id="3" name="Picture 2" descr="Chart, line chart&#10;&#10;Description automatically generated">
            <a:extLst>
              <a:ext uri="{FF2B5EF4-FFF2-40B4-BE49-F238E27FC236}">
                <a16:creationId xmlns:a16="http://schemas.microsoft.com/office/drawing/2014/main" id="{E3280432-DDF1-55BB-FBB1-CC4BF802A2E0}"/>
              </a:ext>
            </a:extLst>
          </p:cNvPr>
          <p:cNvPicPr>
            <a:picLocks noChangeAspect="1"/>
          </p:cNvPicPr>
          <p:nvPr/>
        </p:nvPicPr>
        <p:blipFill>
          <a:blip r:embed="rId2"/>
          <a:stretch>
            <a:fillRect/>
          </a:stretch>
        </p:blipFill>
        <p:spPr>
          <a:xfrm>
            <a:off x="1134318" y="596899"/>
            <a:ext cx="9923363" cy="3815443"/>
          </a:xfrm>
          <a:prstGeom prst="rect">
            <a:avLst/>
          </a:prstGeom>
        </p:spPr>
      </p:pic>
      <p:sp>
        <p:nvSpPr>
          <p:cNvPr id="65" name="TextBox 64">
            <a:extLst>
              <a:ext uri="{FF2B5EF4-FFF2-40B4-BE49-F238E27FC236}">
                <a16:creationId xmlns:a16="http://schemas.microsoft.com/office/drawing/2014/main" id="{6241F590-8F23-4002-3C7A-143001141739}"/>
              </a:ext>
            </a:extLst>
          </p:cNvPr>
          <p:cNvSpPr txBox="1"/>
          <p:nvPr/>
        </p:nvSpPr>
        <p:spPr>
          <a:xfrm>
            <a:off x="1023257" y="4688108"/>
            <a:ext cx="10034424" cy="1938992"/>
          </a:xfrm>
          <a:prstGeom prst="rect">
            <a:avLst/>
          </a:prstGeom>
          <a:noFill/>
        </p:spPr>
        <p:txBody>
          <a:bodyPr wrap="square">
            <a:spAutoFit/>
          </a:bodyPr>
          <a:lstStyle/>
          <a:p>
            <a:pPr algn="just"/>
            <a:r>
              <a:rPr lang="en-AU" sz="2000">
                <a:latin typeface="Calibri" panose="020F0502020204030204" pitchFamily="34" charset="0"/>
                <a:ea typeface="Calibri" panose="020F0502020204030204" pitchFamily="34" charset="0"/>
                <a:cs typeface="Times New Roman" panose="02020603050405020304" pitchFamily="18" charset="0"/>
              </a:rPr>
              <a:t>W</a:t>
            </a:r>
            <a:r>
              <a:rPr lang="en-AU" sz="2000">
                <a:effectLst/>
                <a:latin typeface="Calibri" panose="020F0502020204030204" pitchFamily="34" charset="0"/>
                <a:ea typeface="Calibri" panose="020F0502020204030204" pitchFamily="34" charset="0"/>
                <a:cs typeface="Times New Roman" panose="02020603050405020304" pitchFamily="18" charset="0"/>
              </a:rPr>
              <a:t>e did the same forecasting with Office supplies, and to check the accuracy of our  model, we ran a forecast for 2017, then compared this with the actual sales for 2017.  You can see the forecast overlaid on the actuals in this chart.  The blue line shows the actual sales for office supplies and the orange the forecasted values.  As you can see the forecast aligns with the actual values showing an upward trend from the start of the year and the seasonality pattern nearing the end of the year.</a:t>
            </a:r>
          </a:p>
        </p:txBody>
      </p:sp>
    </p:spTree>
    <p:extLst>
      <p:ext uri="{BB962C8B-B14F-4D97-AF65-F5344CB8AC3E}">
        <p14:creationId xmlns:p14="http://schemas.microsoft.com/office/powerpoint/2010/main" val="892045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210</TotalTime>
  <Words>1110</Words>
  <Application>Microsoft Macintosh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Tw Cen MT</vt:lpstr>
      <vt:lpstr>Circuit</vt:lpstr>
      <vt:lpstr>PowerPoint Presentation</vt:lpstr>
      <vt:lpstr>Careful planning puts you ahead in the long run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faez bhanji</dc:creator>
  <cp:lastModifiedBy>faez bhanji</cp:lastModifiedBy>
  <cp:revision>19</cp:revision>
  <dcterms:created xsi:type="dcterms:W3CDTF">2022-06-16T01:54:51Z</dcterms:created>
  <dcterms:modified xsi:type="dcterms:W3CDTF">2022-06-16T05:26:07Z</dcterms:modified>
</cp:coreProperties>
</file>